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78" r:id="rId6"/>
    <p:sldId id="272" r:id="rId7"/>
    <p:sldId id="259" r:id="rId8"/>
    <p:sldId id="260" r:id="rId9"/>
    <p:sldId id="273" r:id="rId10"/>
    <p:sldId id="269" r:id="rId11"/>
    <p:sldId id="261" r:id="rId12"/>
    <p:sldId id="274" r:id="rId13"/>
    <p:sldId id="270" r:id="rId14"/>
    <p:sldId id="262" r:id="rId15"/>
    <p:sldId id="275" r:id="rId16"/>
    <p:sldId id="263" r:id="rId17"/>
    <p:sldId id="264" r:id="rId18"/>
    <p:sldId id="276" r:id="rId19"/>
    <p:sldId id="265" r:id="rId20"/>
    <p:sldId id="266" r:id="rId21"/>
    <p:sldId id="277" r:id="rId22"/>
    <p:sldId id="267"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7/10/2021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7/10/2021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7/10/2021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7/10/2021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7/10/2021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7/10/2021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7/10/2021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590800"/>
            <a:ext cx="7772400" cy="1470025"/>
          </a:xfrm>
          <a:prstGeom prst="rect">
            <a:avLst/>
          </a:prstGeom>
        </p:spPr>
        <p:txBody>
          <a:bodyPr vert="horz" anchor="b">
            <a:normAutofit/>
          </a:bodyPr>
          <a:lstStyle/>
          <a:p>
            <a:r>
              <a:rPr lang="ar-IQ" sz="5400" b="1" dirty="0" smtClean="0">
                <a:solidFill>
                  <a:schemeClr val="tx1"/>
                </a:solidFill>
                <a:latin typeface="Arabic Typesetting" pitchFamily="66" charset="-78"/>
                <a:cs typeface="Arabic Typesetting" pitchFamily="66" charset="-78"/>
              </a:rPr>
              <a:t>الاستجابة المضطربة للمواقف الضاغطة</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3962400"/>
          </a:xfrm>
        </p:spPr>
        <p:txBody>
          <a:bodyPr>
            <a:normAutofit/>
          </a:bodyPr>
          <a:lstStyle/>
          <a:p>
            <a:pPr algn="just" rtl="1">
              <a:buNone/>
            </a:pPr>
            <a:r>
              <a:rPr lang="ar-IQ" sz="3200" dirty="0" smtClean="0">
                <a:latin typeface="Arabic Typesetting" pitchFamily="66" charset="-78"/>
                <a:cs typeface="Arabic Typesetting" pitchFamily="66" charset="-78"/>
              </a:rPr>
              <a:t>يعني اذا كانت الفكرة المكبوتة قوية جداً فراح نضطر ان نخصص قوة كابتة أقوى منها حتى نمنعها من الظهور في الوعي، وبالتأكيد الانفعالات المصاحبة لهذه الفكرة المكبوتة أيضاً راح تكون عنيفة.</a:t>
            </a:r>
          </a:p>
          <a:p>
            <a:pPr algn="just" rtl="1">
              <a:buNone/>
            </a:pPr>
            <a:r>
              <a:rPr lang="ar-IQ" sz="3200" dirty="0" smtClean="0">
                <a:latin typeface="Arabic Typesetting" pitchFamily="66" charset="-78"/>
                <a:cs typeface="Arabic Typesetting" pitchFamily="66" charset="-78"/>
              </a:rPr>
              <a:t>علي: طيب، شنو اللي راح يصير؟ </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محمد: ثانيا: من أجل حل أو خفض حالة الكآبة أو القلق تبدأ ميكانيزمات الدفاع بعملها للتكيف مع القلق الناتج عن حالة الصراع.</a:t>
            </a:r>
          </a:p>
          <a:p>
            <a:pPr algn="just" rtl="1">
              <a:buNone/>
            </a:pPr>
            <a:r>
              <a:rPr lang="ar-IQ" sz="3200" dirty="0" smtClean="0">
                <a:latin typeface="Arabic Typesetting" pitchFamily="66" charset="-78"/>
                <a:cs typeface="Arabic Typesetting" pitchFamily="66" charset="-78"/>
              </a:rPr>
              <a:t>علي: كيف؟</a:t>
            </a:r>
          </a:p>
          <a:p>
            <a:pPr algn="just" rtl="1">
              <a:buNone/>
            </a:pP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7467600" cy="4114800"/>
          </a:xfrm>
        </p:spPr>
        <p:txBody>
          <a:bodyPr>
            <a:normAutofit/>
          </a:bodyPr>
          <a:lstStyle/>
          <a:p>
            <a:pPr algn="just" rtl="1">
              <a:buNone/>
            </a:pPr>
            <a:r>
              <a:rPr lang="ar-IQ" sz="3200" dirty="0" smtClean="0">
                <a:latin typeface="Arabic Typesetting" pitchFamily="66" charset="-78"/>
                <a:cs typeface="Arabic Typesetting" pitchFamily="66" charset="-78"/>
              </a:rPr>
              <a:t>محمد: ثالثا: للفرد قناتين محتملة لتفريغ الحاجات والرغبات والقلق والعدوان...الخ، اما عن طريق:</a:t>
            </a:r>
            <a:endParaRPr lang="en-US" sz="3200" dirty="0" smtClean="0">
              <a:latin typeface="Arabic Typesetting" pitchFamily="66" charset="-78"/>
              <a:cs typeface="Arabic Typesetting" pitchFamily="66" charset="-78"/>
            </a:endParaRPr>
          </a:p>
          <a:p>
            <a:pPr algn="just" rtl="1"/>
            <a:r>
              <a:rPr lang="ar-IQ" sz="3200" dirty="0" smtClean="0">
                <a:latin typeface="Arabic Typesetting" pitchFamily="66" charset="-78"/>
                <a:cs typeface="Arabic Typesetting" pitchFamily="66" charset="-78"/>
              </a:rPr>
              <a:t> العمل باتجاه الخارج (البيئة المحيطة)، أو عن طريق الأخيلة </a:t>
            </a:r>
            <a:r>
              <a:rPr lang="en-US" sz="3200" dirty="0" smtClean="0">
                <a:latin typeface="Arabic Typesetting" pitchFamily="66" charset="-78"/>
                <a:cs typeface="Arabic Typesetting" pitchFamily="66" charset="-78"/>
              </a:rPr>
              <a:t>fantasy</a:t>
            </a:r>
            <a:r>
              <a:rPr lang="ar-IQ" sz="3200" dirty="0" smtClean="0">
                <a:latin typeface="Arabic Typesetting" pitchFamily="66" charset="-78"/>
                <a:cs typeface="Arabic Typesetting" pitchFamily="66" charset="-78"/>
              </a:rPr>
              <a:t>. أو التحقيق الفعلي لها.</a:t>
            </a:r>
          </a:p>
          <a:p>
            <a:pPr algn="just" rtl="1">
              <a:buNone/>
            </a:pPr>
            <a:r>
              <a:rPr lang="ar-IQ" sz="3200" dirty="0" smtClean="0">
                <a:latin typeface="Arabic Typesetting" pitchFamily="66" charset="-78"/>
                <a:cs typeface="Arabic Typesetting" pitchFamily="66" charset="-78"/>
              </a:rPr>
              <a:t>علي: يعني الانسان بهذه الحالة اما أن يفرغ انفعالاته بالبيئة من خلال العمل أو الإنشغال بأي نشاط، أو يحاول ينغمس باحلام اليقظة لأشباع هذه الرغبة المكبوتة، أو ينفذ الفكرة غير المقبولة فعلاً.</a:t>
            </a:r>
          </a:p>
          <a:p>
            <a:pPr algn="r" rtl="1">
              <a:buNone/>
            </a:pP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657600"/>
          </a:xfrm>
        </p:spPr>
        <p:txBody>
          <a:bodyPr>
            <a:normAutofit/>
          </a:bodyPr>
          <a:lstStyle/>
          <a:p>
            <a:pPr algn="just" rtl="1">
              <a:buNone/>
            </a:pPr>
            <a:r>
              <a:rPr lang="ar-IQ" sz="3200" dirty="0" smtClean="0">
                <a:latin typeface="Arabic Typesetting" pitchFamily="66" charset="-78"/>
                <a:cs typeface="Arabic Typesetting" pitchFamily="66" charset="-78"/>
              </a:rPr>
              <a:t>محمد: أحسنت، بالضبط</a:t>
            </a:r>
          </a:p>
          <a:p>
            <a:pPr algn="just" rtl="1">
              <a:buNone/>
            </a:pPr>
            <a:r>
              <a:rPr lang="ar-IQ" sz="3200" dirty="0" smtClean="0">
                <a:latin typeface="Arabic Typesetting" pitchFamily="66" charset="-78"/>
                <a:cs typeface="Arabic Typesetting" pitchFamily="66" charset="-78"/>
              </a:rPr>
              <a:t>علي: طيب القناة الثانية لتفريغ هذه الإنفعالات؟</a:t>
            </a:r>
          </a:p>
          <a:p>
            <a:pPr algn="just" rtl="1">
              <a:buNone/>
            </a:pPr>
            <a:r>
              <a:rPr lang="ar-IQ" sz="3200" dirty="0" smtClean="0">
                <a:latin typeface="Arabic Typesetting" pitchFamily="66" charset="-78"/>
                <a:cs typeface="Arabic Typesetting" pitchFamily="66" charset="-78"/>
              </a:rPr>
              <a:t>محمد: من خلال فصل الحاجات التي تبزغ أو تظهر في الذهن. أي الأحاسيس اللاشعورية عن الفعل، وتفريغ هذه الأحاسيس في الحلقات البيولوجية الوسطى، أي الجسم الذي يتوسط بين الفكرة والفعل. وبالتالي عدم التعبير عنها بشكل فعلي. </a:t>
            </a:r>
          </a:p>
          <a:p>
            <a:pPr algn="just" rtl="1">
              <a:buNone/>
            </a:pPr>
            <a:endParaRPr lang="ar-IQ"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581400"/>
          </a:xfrm>
        </p:spPr>
        <p:txBody>
          <a:bodyPr>
            <a:normAutofit/>
          </a:bodyPr>
          <a:lstStyle/>
          <a:p>
            <a:pPr algn="just" rtl="1">
              <a:buNone/>
            </a:pPr>
            <a:r>
              <a:rPr lang="ar-IQ" sz="3200" dirty="0" smtClean="0">
                <a:latin typeface="Arabic Typesetting" pitchFamily="66" charset="-78"/>
                <a:cs typeface="Arabic Typesetting" pitchFamily="66" charset="-78"/>
              </a:rPr>
              <a:t>علي: كيف يعني؟</a:t>
            </a:r>
          </a:p>
          <a:p>
            <a:pPr algn="just" rtl="1">
              <a:buNone/>
            </a:pPr>
            <a:r>
              <a:rPr lang="ar-IQ" sz="3200" dirty="0" smtClean="0">
                <a:latin typeface="Arabic Typesetting" pitchFamily="66" charset="-78"/>
                <a:cs typeface="Arabic Typesetting" pitchFamily="66" charset="-78"/>
              </a:rPr>
              <a:t>محمد: اذا كانت الفكرة غير المقبولة قوية جداً وماتستطيع كبتها بحيث يمكن ان تفلت وتدخل الى حيز الوعي فراح تلجأ الى محاولة فصل الإنفعالات المصاحبة لهذه الفكرة وتفرغها في جسمك.</a:t>
            </a:r>
          </a:p>
          <a:p>
            <a:pPr algn="just" rtl="1">
              <a:buNone/>
            </a:pPr>
            <a:r>
              <a:rPr lang="ar-IQ" sz="3200" dirty="0" smtClean="0">
                <a:latin typeface="Arabic Typesetting" pitchFamily="66" charset="-78"/>
                <a:cs typeface="Arabic Typesetting" pitchFamily="66" charset="-78"/>
              </a:rPr>
              <a:t>علي: طيب، اختيار قنوات التفريغ المختلفة هذه يعتمد على ماذا؟</a:t>
            </a: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657600"/>
          </a:xfrm>
        </p:spPr>
        <p:txBody>
          <a:bodyPr>
            <a:normAutofit/>
          </a:bodyPr>
          <a:lstStyle/>
          <a:p>
            <a:pPr algn="just" rtl="1">
              <a:buNone/>
            </a:pPr>
            <a:r>
              <a:rPr lang="ar-IQ" sz="3200" dirty="0" smtClean="0">
                <a:latin typeface="Arabic Typesetting" pitchFamily="66" charset="-78"/>
                <a:cs typeface="Arabic Typesetting" pitchFamily="66" charset="-78"/>
              </a:rPr>
              <a:t>محمد: اختيار قناة التفريغ يعتمد على ميكانيزمات الدفاع التي تعود الفرد على استعمالها. </a:t>
            </a:r>
          </a:p>
          <a:p>
            <a:pPr algn="just" rtl="1">
              <a:buNone/>
            </a:pPr>
            <a:r>
              <a:rPr lang="ar-IQ" sz="3200" dirty="0" smtClean="0">
                <a:latin typeface="Arabic Typesetting" pitchFamily="66" charset="-78"/>
                <a:cs typeface="Arabic Typesetting" pitchFamily="66" charset="-78"/>
              </a:rPr>
              <a:t>علي: تقصد كيف متعود أكذب على نفسي طول حياتي!</a:t>
            </a:r>
          </a:p>
          <a:p>
            <a:pPr algn="just" rtl="1">
              <a:buNone/>
            </a:pPr>
            <a:r>
              <a:rPr lang="ar-IQ" sz="3200" dirty="0" smtClean="0">
                <a:latin typeface="Arabic Typesetting" pitchFamily="66" charset="-78"/>
                <a:cs typeface="Arabic Typesetting" pitchFamily="66" charset="-78"/>
              </a:rPr>
              <a:t>محمد: نعم. فإذا كانت الأواليات التي أنت متعود على إستخدامها هي (الإسقاط ـ التحويل) فان القلق سوف يتم تفريغه في المواقف الاجتماعية، وبالتالي فالجوانب السلوكية للفرد هي التي سوف تصبح مركزا للاختلال الوظيفي (النكوص النفسي).</a:t>
            </a:r>
          </a:p>
          <a:p>
            <a:pPr algn="r" rtl="1">
              <a:buNone/>
            </a:pP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352800"/>
          </a:xfrm>
        </p:spPr>
        <p:txBody>
          <a:bodyPr>
            <a:normAutofit/>
          </a:bodyPr>
          <a:lstStyle/>
          <a:p>
            <a:pPr algn="r" rtl="1">
              <a:buNone/>
            </a:pPr>
            <a:r>
              <a:rPr lang="ar-IQ" sz="3200" dirty="0" smtClean="0">
                <a:latin typeface="Arabic Typesetting" pitchFamily="66" charset="-78"/>
                <a:cs typeface="Arabic Typesetting" pitchFamily="66" charset="-78"/>
              </a:rPr>
              <a:t>اما إذا كانت الأواليات المسيطرة هي (الكبت ـ الإنكار) في التعامل مع القلق، فان القلق والعدوان سوف يتم تفريغهما في قناة الجسد (النكوص الجسدي). </a:t>
            </a:r>
          </a:p>
          <a:p>
            <a:pPr algn="just" rtl="1">
              <a:buNone/>
            </a:pPr>
            <a:r>
              <a:rPr lang="ar-IQ" sz="3200" dirty="0" smtClean="0">
                <a:latin typeface="Arabic Typesetting" pitchFamily="66" charset="-78"/>
                <a:cs typeface="Arabic Typesetting" pitchFamily="66" charset="-78"/>
              </a:rPr>
              <a:t>علي: وماهي النتيجة؟</a:t>
            </a:r>
          </a:p>
          <a:p>
            <a:pPr algn="just" rtl="1">
              <a:buNone/>
            </a:pPr>
            <a:r>
              <a:rPr lang="ar-IQ" sz="3200" dirty="0" smtClean="0">
                <a:latin typeface="Arabic Typesetting" pitchFamily="66" charset="-78"/>
                <a:cs typeface="Arabic Typesetting" pitchFamily="66" charset="-78"/>
              </a:rPr>
              <a:t>محمد: بالاستناد الى وجهة النظر النفسدينامية هذه فان مستوى النكوص ونوعية ميكانيزمات الدفاع المستخدمة هي التي تقرر درجة الخلل أو التلف الجسمي أو النفسي والعقلي. </a:t>
            </a:r>
          </a:p>
          <a:p>
            <a:pPr algn="r" rtl="1">
              <a:buNone/>
            </a:pP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276600"/>
          </a:xfrm>
        </p:spPr>
        <p:txBody>
          <a:bodyPr/>
          <a:lstStyle/>
          <a:p>
            <a:pPr algn="just" rtl="1"/>
            <a:r>
              <a:rPr lang="ar-IQ" sz="3600" dirty="0" smtClean="0">
                <a:latin typeface="Arabic Typesetting" pitchFamily="66" charset="-78"/>
                <a:cs typeface="Arabic Typesetting" pitchFamily="66" charset="-78"/>
              </a:rPr>
              <a:t>وان أقصى حالات النكوص الجسمي تتمثل بمرض السرطان، </a:t>
            </a:r>
          </a:p>
          <a:p>
            <a:pPr algn="just" rtl="1"/>
            <a:r>
              <a:rPr lang="ar-IQ" sz="3600" dirty="0" smtClean="0">
                <a:latin typeface="Arabic Typesetting" pitchFamily="66" charset="-78"/>
                <a:cs typeface="Arabic Typesetting" pitchFamily="66" charset="-78"/>
              </a:rPr>
              <a:t>اما الشيزوفرينيا فهي تمثل الجانب المتطرف للنكوص النفسي. ولقد أسندت الإحصائيات الميدانية افتراضات بانسُن تلك.   </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962400"/>
          </a:xfrm>
        </p:spPr>
        <p:txBody>
          <a:bodyPr>
            <a:normAutofit/>
          </a:bodyPr>
          <a:lstStyle/>
          <a:p>
            <a:pPr marL="457200" indent="-457200" algn="just" rtl="1">
              <a:buNone/>
            </a:pPr>
            <a:r>
              <a:rPr lang="ar-IQ" sz="3200" dirty="0" smtClean="0">
                <a:latin typeface="Arabic Typesetting" pitchFamily="66" charset="-78"/>
                <a:cs typeface="Arabic Typesetting" pitchFamily="66" charset="-78"/>
              </a:rPr>
              <a:t>علي: طيب والأمراض النفسية والعقلية؟</a:t>
            </a:r>
          </a:p>
          <a:p>
            <a:pPr marL="457200" indent="-457200" algn="just" rtl="1">
              <a:buNone/>
            </a:pPr>
            <a:r>
              <a:rPr lang="ar-IQ" sz="3200" dirty="0" smtClean="0">
                <a:latin typeface="Arabic Typesetting" pitchFamily="66" charset="-78"/>
                <a:cs typeface="Arabic Typesetting" pitchFamily="66" charset="-78"/>
              </a:rPr>
              <a:t>محمد: ميدانيّْ علم النفس المرضي، والصحة النفسية يعتبران من الميادين المثيرة لاهتمام الناس. أكثر من هذا فان الكثير من الناس الذين يمتلكون معلومات ضئيلة حول علم النفس يساوون بين علم النفس ككل ودراسة الأمراض النفسية والعقلية، في حين تعتبر الأخيرة إحدى ميادين علم النفس المتشعبة. وعلى الرغم من اهتمام الناس بميدان الصحة النفسية، إلا ان هؤلاء الناس أنفسهم اقل اهتماما بالأفراد الذين يعانون من الأمراض والاضطرابات. </a:t>
            </a:r>
            <a:endParaRPr lang="en-US" sz="3200" dirty="0">
              <a:latin typeface="Arabic Typesetting" pitchFamily="66" charset="-78"/>
              <a:cs typeface="Arabic Typesetting" pitchFamily="66"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657600"/>
          </a:xfrm>
        </p:spPr>
        <p:txBody>
          <a:bodyPr>
            <a:normAutofit/>
          </a:bodyPr>
          <a:lstStyle/>
          <a:p>
            <a:pPr algn="r" rtl="1">
              <a:buNone/>
            </a:pPr>
            <a:r>
              <a:rPr lang="ar-IQ" sz="3200" dirty="0" smtClean="0">
                <a:latin typeface="Arabic Typesetting" pitchFamily="66" charset="-78"/>
                <a:cs typeface="Arabic Typesetting" pitchFamily="66" charset="-78"/>
              </a:rPr>
              <a:t>فنلاحظ مثلا، ان الناس ينظرون إلى المريض النفسي أو العقلي بطريقة تختلف عن تلك الطريقة التي ينظرون بها إلى المريض بدنياً.</a:t>
            </a:r>
          </a:p>
          <a:p>
            <a:pPr algn="r" rtl="1">
              <a:buNone/>
            </a:pPr>
            <a:r>
              <a:rPr lang="ar-IQ" sz="3200" dirty="0" smtClean="0">
                <a:latin typeface="Arabic Typesetting" pitchFamily="66" charset="-78"/>
                <a:cs typeface="Arabic Typesetting" pitchFamily="66" charset="-78"/>
              </a:rPr>
              <a:t>ولقد أظهرت البحوث ان الناس بشكل عام يخافون ويتجنبون </a:t>
            </a:r>
            <a:r>
              <a:rPr lang="en-US" sz="3200" dirty="0" smtClean="0">
                <a:latin typeface="Arabic Typesetting" pitchFamily="66" charset="-78"/>
                <a:cs typeface="Arabic Typesetting" pitchFamily="66" charset="-78"/>
              </a:rPr>
              <a:t>shun</a:t>
            </a:r>
            <a:r>
              <a:rPr lang="ar-IQ" sz="3200" dirty="0" smtClean="0">
                <a:latin typeface="Arabic Typesetting" pitchFamily="66" charset="-78"/>
                <a:cs typeface="Arabic Typesetting" pitchFamily="66" charset="-78"/>
              </a:rPr>
              <a:t> المضطربين عقليا ونفسيا، وان هؤلاء المرضى غالبا يتم عزلهم عن الآخرين، اما في القديم فقد كان يتم عزل هؤلاء المرضى وأحيانا قتلهم وحتى حرقهم وهم أحياء.</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581400"/>
          </a:xfrm>
        </p:spPr>
        <p:txBody>
          <a:bodyPr>
            <a:normAutofit/>
          </a:bodyPr>
          <a:lstStyle/>
          <a:p>
            <a:pPr algn="just" rtl="1">
              <a:buNone/>
            </a:pPr>
            <a:r>
              <a:rPr lang="ar-IQ" sz="3600" dirty="0" smtClean="0">
                <a:latin typeface="Arabic Typesetting" pitchFamily="66" charset="-78"/>
                <a:cs typeface="Arabic Typesetting" pitchFamily="66" charset="-78"/>
              </a:rPr>
              <a:t>وقبل ظهور المصطلح الحديث للأمراض العقلية والنفسية فان هذه الاضطرابات كانت تعزى إلى سيطرة قوى غير مرئية شريرة، وهذه القوى هي سبب معاناة وآلام المريض، ولغرض طرد هذه القوى الشريرة كان يتم استخدام شتى وسائل الضرب والتعذيب واستعمال التعاويذ وغيرها مما لا يزال يستخدم حتى الآن. </a:t>
            </a:r>
            <a:endParaRPr lang="en-US" sz="3600" dirty="0" smtClean="0">
              <a:latin typeface="Arabic Typesetting" pitchFamily="66" charset="-78"/>
              <a:cs typeface="Arabic Typesetting" pitchFamily="66" charset="-78"/>
            </a:endParaRPr>
          </a:p>
          <a:p>
            <a:pPr algn="just" rtl="1">
              <a:buNone/>
            </a:pPr>
            <a:endParaRPr lang="en-US" sz="3600" dirty="0">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4419600"/>
          </a:xfrm>
        </p:spPr>
        <p:txBody>
          <a:bodyPr>
            <a:noAutofit/>
          </a:bodyPr>
          <a:lstStyle/>
          <a:p>
            <a:pPr algn="just" rtl="1">
              <a:buNone/>
            </a:pPr>
            <a:r>
              <a:rPr lang="ar-IQ" sz="3200" dirty="0" smtClean="0">
                <a:latin typeface="Arabic Typesetting" pitchFamily="66" charset="-78"/>
                <a:cs typeface="Arabic Typesetting" pitchFamily="66" charset="-78"/>
              </a:rPr>
              <a:t>علي: أفتهمت من كلامك ان استخدام أواليات الدفاع تزود الفرد باستقرار نفسي مؤقت يمكن ان ينهار أمام الضغوط العنيفة! طيب، ماهي النتيجة؟</a:t>
            </a:r>
          </a:p>
          <a:p>
            <a:pPr algn="just" rtl="1">
              <a:buNone/>
            </a:pPr>
            <a:r>
              <a:rPr lang="ar-IQ" sz="3200" dirty="0" smtClean="0">
                <a:latin typeface="Arabic Typesetting" pitchFamily="66" charset="-78"/>
                <a:cs typeface="Arabic Typesetting" pitchFamily="66" charset="-78"/>
              </a:rPr>
              <a:t>محمد: النتيجة الحتمية هي الوقوع فريسة للأمراض النفسجسمية أو الأمراض العقلية والنفسية واضطرابات الشخصية. </a:t>
            </a:r>
          </a:p>
          <a:p>
            <a:pPr algn="just" rtl="1">
              <a:buNone/>
            </a:pPr>
            <a:r>
              <a:rPr lang="ar-IQ" sz="3200" dirty="0" smtClean="0">
                <a:latin typeface="Arabic Typesetting" pitchFamily="66" charset="-78"/>
                <a:cs typeface="Arabic Typesetting" pitchFamily="66" charset="-78"/>
              </a:rPr>
              <a:t>علي: ممكن تكلمنا عن هذا الموضوع؟</a:t>
            </a:r>
          </a:p>
          <a:p>
            <a:pPr algn="just" rtl="1">
              <a:buNone/>
            </a:pPr>
            <a:r>
              <a:rPr lang="ar-IQ" sz="3200" dirty="0" smtClean="0">
                <a:latin typeface="Arabic Typesetting" pitchFamily="66" charset="-78"/>
                <a:cs typeface="Arabic Typesetting" pitchFamily="66" charset="-78"/>
              </a:rPr>
              <a:t>محمد: نعم، اولاً، الأمراض النفسجسمية </a:t>
            </a:r>
            <a:r>
              <a:rPr lang="en-US" sz="3200" dirty="0" smtClean="0">
                <a:latin typeface="Arabic Typesetting" pitchFamily="66" charset="-78"/>
                <a:cs typeface="Arabic Typesetting" pitchFamily="66" charset="-78"/>
              </a:rPr>
              <a:t>psychosomatic </a:t>
            </a:r>
            <a:r>
              <a:rPr lang="ar-IQ" sz="3200" dirty="0" smtClean="0">
                <a:latin typeface="Arabic Typesetting" pitchFamily="66" charset="-78"/>
                <a:cs typeface="Arabic Typesetting" pitchFamily="66" charset="-78"/>
              </a:rPr>
              <a:t>. وجدت الدراسات والبحوث الحديثة ان الإثارة المؤلمة والتي تستدعي حالات نفسية سلبية كالخوف، والقلق، والكآبة ....الخ</a:t>
            </a:r>
            <a:endParaRPr lang="en-US" sz="3200" dirty="0">
              <a:latin typeface="Arabic Typesetting" pitchFamily="66" charset="-78"/>
              <a:cs typeface="Arabic Typesetting" pitchFamily="66"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7467600" cy="4419600"/>
          </a:xfrm>
        </p:spPr>
        <p:txBody>
          <a:bodyPr>
            <a:normAutofit/>
          </a:bodyPr>
          <a:lstStyle/>
          <a:p>
            <a:pPr algn="just" rtl="1">
              <a:buNone/>
            </a:pPr>
            <a:r>
              <a:rPr lang="ar-IQ" sz="3200" dirty="0" smtClean="0">
                <a:latin typeface="Arabic Typesetting" pitchFamily="66" charset="-78"/>
                <a:cs typeface="Arabic Typesetting" pitchFamily="66" charset="-78"/>
              </a:rPr>
              <a:t>إذا تذكر، اشرت في بداية هذا الفصل إلى صعوبة إعطاء تعريف جامع مانع للمرض، تذكر هذا؟</a:t>
            </a:r>
          </a:p>
          <a:p>
            <a:pPr algn="just" rtl="1">
              <a:buNone/>
            </a:pPr>
            <a:r>
              <a:rPr lang="ar-IQ" sz="3200" dirty="0" smtClean="0">
                <a:latin typeface="Arabic Typesetting" pitchFamily="66" charset="-78"/>
                <a:cs typeface="Arabic Typesetting" pitchFamily="66" charset="-78"/>
              </a:rPr>
              <a:t>علي: نعم</a:t>
            </a:r>
          </a:p>
          <a:p>
            <a:pPr algn="just" rtl="1">
              <a:buNone/>
            </a:pPr>
            <a:r>
              <a:rPr lang="ar-IQ" sz="3200" dirty="0" smtClean="0">
                <a:latin typeface="Arabic Typesetting" pitchFamily="66" charset="-78"/>
                <a:cs typeface="Arabic Typesetting" pitchFamily="66" charset="-78"/>
              </a:rPr>
              <a:t>محمد: وهناك في الحقيقة صعوبة تكتنف عملية تصنيف المرض أيضاً.</a:t>
            </a:r>
          </a:p>
          <a:p>
            <a:pPr algn="just" rtl="1">
              <a:buNone/>
            </a:pPr>
            <a:r>
              <a:rPr lang="ar-IQ" sz="3200" dirty="0" smtClean="0">
                <a:latin typeface="Arabic Typesetting" pitchFamily="66" charset="-78"/>
                <a:cs typeface="Arabic Typesetting" pitchFamily="66" charset="-78"/>
              </a:rPr>
              <a:t>علي: لماذا؟</a:t>
            </a:r>
          </a:p>
          <a:p>
            <a:pPr algn="just" rtl="1">
              <a:buNone/>
            </a:pPr>
            <a:r>
              <a:rPr lang="ar-IQ" sz="3200" dirty="0" smtClean="0">
                <a:latin typeface="Arabic Typesetting" pitchFamily="66" charset="-78"/>
                <a:cs typeface="Arabic Typesetting" pitchFamily="66" charset="-78"/>
              </a:rPr>
              <a:t>محمد: يرجع سبب ذلك إلى ان الأمراض النفسية والعقلية تعبر عن نفسها من خلال أعراض عديدة ومتداخلة، كأن يعاني المريض مثلا من الكآبة والنحول أو من القلق والأفكار التسلطية...الخ في نفس الوقت. </a:t>
            </a:r>
            <a:endParaRPr lang="en-US" sz="3200" dirty="0">
              <a:latin typeface="Arabic Typesetting" pitchFamily="66" charset="-78"/>
              <a:cs typeface="Arabic Typesetting" pitchFamily="66"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657600"/>
          </a:xfrm>
        </p:spPr>
        <p:txBody>
          <a:bodyPr>
            <a:normAutofit/>
          </a:bodyPr>
          <a:lstStyle/>
          <a:p>
            <a:pPr algn="r" rtl="1">
              <a:buNone/>
            </a:pPr>
            <a:r>
              <a:rPr lang="ar-IQ" sz="3200" dirty="0" smtClean="0">
                <a:latin typeface="Arabic Typesetting" pitchFamily="66" charset="-78"/>
                <a:cs typeface="Arabic Typesetting" pitchFamily="66" charset="-78"/>
              </a:rPr>
              <a:t>وفي هذا المجال يشير علي كمال، ان النواحي التي تضطرب فيها الشخصية تماثل المظاهر الأساسية التي تتكون منها الشخصية، وهذه النواحي هي السلوك والعاطفة والعقل.</a:t>
            </a:r>
          </a:p>
          <a:p>
            <a:pPr algn="just" rtl="1">
              <a:buNone/>
            </a:pPr>
            <a:r>
              <a:rPr lang="ar-IQ" sz="3200" dirty="0" smtClean="0">
                <a:latin typeface="Arabic Typesetting" pitchFamily="66" charset="-78"/>
                <a:cs typeface="Arabic Typesetting" pitchFamily="66" charset="-78"/>
              </a:rPr>
              <a:t>على هذا الأساس يكون تصنيف هذه الأمراض بالشكل الآتي:</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أولا: (الاضطرابات السلوكية) لدى الأطفال والأحداث، والسلوك السايكوباثي، والسلوك الجنسي الشاذ، وحالات الإدمان والتعود. </a:t>
            </a: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7467600" cy="3733800"/>
          </a:xfrm>
        </p:spPr>
        <p:txBody>
          <a:bodyPr>
            <a:normAutofit/>
          </a:bodyPr>
          <a:lstStyle/>
          <a:p>
            <a:pPr algn="just" rtl="1">
              <a:buNone/>
            </a:pPr>
            <a:r>
              <a:rPr lang="ar-IQ" sz="3200" dirty="0" smtClean="0">
                <a:latin typeface="Arabic Typesetting" pitchFamily="66" charset="-78"/>
                <a:cs typeface="Arabic Typesetting" pitchFamily="66" charset="-78"/>
              </a:rPr>
              <a:t>ثانيا: (الاضطرابات العاطفية) وهي التي يعبر عنها بالأمراض النفسية وتشمل حالات القلق، والفزع، والأفكار التسلطية، والهستيريا، والنحول العصبي، والكآبة، والوهم المرضي. </a:t>
            </a:r>
            <a:endParaRPr lang="en-US" sz="3200" dirty="0" smtClean="0">
              <a:latin typeface="Arabic Typesetting" pitchFamily="66" charset="-78"/>
              <a:cs typeface="Arabic Typesetting" pitchFamily="66" charset="-78"/>
            </a:endParaRPr>
          </a:p>
          <a:p>
            <a:pPr algn="just" rtl="1">
              <a:buNone/>
            </a:pPr>
            <a:r>
              <a:rPr lang="ar-IQ" sz="3200" dirty="0" smtClean="0">
                <a:latin typeface="Arabic Typesetting" pitchFamily="66" charset="-78"/>
                <a:cs typeface="Arabic Typesetting" pitchFamily="66" charset="-78"/>
              </a:rPr>
              <a:t>ثالثا: (الاضطرابات العقلية) يصعب في بعض الأحيان التمييز بين هذه الأمراض والأمراض النفسية في النواحي السببية، والمظهرية، والعلاجية. ومن أشهر هذه الأمراض العقلية مرض الفصام(الشيزوفرينيا).</a:t>
            </a:r>
            <a:endParaRPr lang="en-US" sz="3200" dirty="0" smtClean="0">
              <a:latin typeface="Arabic Typesetting" pitchFamily="66" charset="-78"/>
              <a:cs typeface="Arabic Typesetting" pitchFamily="66" charset="-78"/>
            </a:endParaRPr>
          </a:p>
          <a:p>
            <a:pPr algn="r" rtl="1">
              <a:buNone/>
            </a:pPr>
            <a:endParaRPr lang="en-US" sz="3200" dirty="0">
              <a:latin typeface="Arabic Typesetting" pitchFamily="66" charset="-78"/>
              <a:cs typeface="Arabic Typesetting" pitchFamily="66"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429000"/>
          </a:xfrm>
        </p:spPr>
        <p:txBody>
          <a:bodyPr>
            <a:normAutofit fontScale="92500" lnSpcReduction="10000"/>
          </a:bodyPr>
          <a:lstStyle/>
          <a:p>
            <a:pPr algn="just" rtl="1">
              <a:buNone/>
            </a:pPr>
            <a:r>
              <a:rPr lang="ar-IQ" sz="3200" dirty="0" smtClean="0">
                <a:latin typeface="Arabic Typesetting" pitchFamily="66" charset="-78"/>
                <a:cs typeface="Arabic Typesetting" pitchFamily="66" charset="-78"/>
              </a:rPr>
              <a:t>ان الأعراض المرضية التي يشكو منها المريض في الأمراض النفسية والعقلية كثيرة العدد وكثيرة التنوع إلى جانب انها تتداخل وتشترك في أكثر من مرض، ولكن ليس  المهم في الأعراض كثرتها أو قلتها أو تنوعها بقدر ما تفيده عن وجود أزمة في التوازن النفسي في حياة الفرد. ان الأعراض المرضية تمثل في مجموعها الطرق المتيسرة أمام الفرد للتفاعل مع العوامل الضاغطة. بمعنى آخر، انها وسيلة الفرد للتعبير عن حالات الكبت والصراع النفسي الذي يعيشه والذي يفرضه التفاعل مع العوامل الضاغطة، وبدورها تخدم هذه الأعراض في التخفيف من الضيق والقلق الذي يعانيه الفرد بسبب حالات الكبت والصراع التي يعانيها. </a:t>
            </a:r>
            <a:endParaRPr lang="en-US" sz="3200" dirty="0" smtClean="0">
              <a:latin typeface="Arabic Typesetting" pitchFamily="66" charset="-78"/>
              <a:cs typeface="Arabic Typesetting" pitchFamily="66" charset="-78"/>
            </a:endParaRPr>
          </a:p>
          <a:p>
            <a:pPr algn="just" rtl="1">
              <a:buNone/>
            </a:pPr>
            <a:endParaRPr lang="en-US" sz="3200"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962400"/>
          </a:xfrm>
        </p:spPr>
        <p:txBody>
          <a:bodyPr>
            <a:normAutofit/>
          </a:bodyPr>
          <a:lstStyle/>
          <a:p>
            <a:pPr algn="r" rtl="1">
              <a:buNone/>
            </a:pPr>
            <a:r>
              <a:rPr lang="ar-IQ" sz="3200" dirty="0" smtClean="0">
                <a:latin typeface="Arabic Typesetting" pitchFamily="66" charset="-78"/>
                <a:cs typeface="Arabic Typesetting" pitchFamily="66" charset="-78"/>
              </a:rPr>
              <a:t>هذه الحالات اذا تكررت واكتسبت صفة الإِزمان فانها تقود </a:t>
            </a:r>
            <a:r>
              <a:rPr lang="ar-IQ" sz="3200" dirty="0" smtClean="0">
                <a:latin typeface="Arabic Typesetting" pitchFamily="66" charset="-78"/>
                <a:cs typeface="Arabic Typesetting" pitchFamily="66" charset="-78"/>
              </a:rPr>
              <a:t>ال</a:t>
            </a:r>
            <a:r>
              <a:rPr lang="ar-IQ" sz="3200" dirty="0" smtClean="0">
                <a:latin typeface="Arabic Typesetting" pitchFamily="66" charset="-78"/>
                <a:cs typeface="Arabic Typesetting" pitchFamily="66" charset="-78"/>
              </a:rPr>
              <a:t>إ</a:t>
            </a:r>
            <a:r>
              <a:rPr lang="ar-IQ" sz="3200" dirty="0" smtClean="0">
                <a:latin typeface="Arabic Typesetting" pitchFamily="66" charset="-78"/>
                <a:cs typeface="Arabic Typesetting" pitchFamily="66" charset="-78"/>
              </a:rPr>
              <a:t>نسان </a:t>
            </a:r>
            <a:r>
              <a:rPr lang="ar-IQ" sz="3200" dirty="0" smtClean="0">
                <a:latin typeface="Arabic Typesetting" pitchFamily="66" charset="-78"/>
                <a:cs typeface="Arabic Typesetting" pitchFamily="66" charset="-78"/>
              </a:rPr>
              <a:t>الى الوقوع فريسة الأمراض الجسمية، على العكس مما كان سائدا في الفكر الطبي وهو ان العوامل الفيزيائية والكيميائية هي وحدها التي يمكن ان تقود إلى تغيرات مورفولوجية (تشريحية) في الجسم.</a:t>
            </a:r>
          </a:p>
          <a:p>
            <a:pPr algn="just" rtl="1">
              <a:buNone/>
            </a:pPr>
            <a:r>
              <a:rPr lang="ar-IQ" sz="3200" dirty="0" smtClean="0">
                <a:latin typeface="Arabic Typesetting" pitchFamily="66" charset="-78"/>
                <a:cs typeface="Arabic Typesetting" pitchFamily="66" charset="-78"/>
              </a:rPr>
              <a:t>علي: يعني الأطباء في السابق كانوا يعتقدون انه فقط الجراثيم، والفايروسات، وبشكل عام القضايا المادية هي فقط التي كانت تسبب الامراض الجسمية؟</a:t>
            </a:r>
          </a:p>
          <a:p>
            <a:pPr algn="just" rtl="1">
              <a:buNone/>
            </a:pPr>
            <a:r>
              <a:rPr lang="ar-IQ" sz="3200" dirty="0" smtClean="0">
                <a:latin typeface="Arabic Typesetting" pitchFamily="66" charset="-78"/>
                <a:cs typeface="Arabic Typesetting" pitchFamily="66" charset="-78"/>
              </a:rPr>
              <a:t>محمد: بالضبط</a:t>
            </a:r>
          </a:p>
          <a:p>
            <a:pPr algn="r" rtl="1">
              <a:buNone/>
            </a:pP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3886200"/>
          </a:xfrm>
        </p:spPr>
        <p:txBody>
          <a:bodyPr>
            <a:normAutofit/>
          </a:bodyPr>
          <a:lstStyle/>
          <a:p>
            <a:pPr algn="just" rtl="1">
              <a:buNone/>
            </a:pPr>
            <a:r>
              <a:rPr lang="ar-IQ" sz="3200" dirty="0" smtClean="0">
                <a:latin typeface="Arabic Typesetting" pitchFamily="66" charset="-78"/>
                <a:cs typeface="Arabic Typesetting" pitchFamily="66" charset="-78"/>
              </a:rPr>
              <a:t>علي: لكن حسب كلامك أتضح الآن ان القضايا النفسية تقوم بنفس الشئ؟</a:t>
            </a:r>
          </a:p>
          <a:p>
            <a:pPr algn="just" rtl="1">
              <a:buNone/>
            </a:pPr>
            <a:r>
              <a:rPr lang="ar-IQ" sz="3200" dirty="0" smtClean="0">
                <a:latin typeface="Arabic Typesetting" pitchFamily="66" charset="-78"/>
                <a:cs typeface="Arabic Typesetting" pitchFamily="66" charset="-78"/>
              </a:rPr>
              <a:t>محمد: نعم، ويؤكد بارسن ان المرض الجسمي هو احد أساليب الاستجابة التي يتبناها الفرد لمواجهة الضغوط النفسية المختلفة، أو انه وسيلة لتفادي هذه الضغوط. </a:t>
            </a:r>
          </a:p>
          <a:p>
            <a:pPr algn="just" rtl="1">
              <a:buNone/>
            </a:pPr>
            <a:r>
              <a:rPr lang="ar-IQ" sz="3200" dirty="0" smtClean="0">
                <a:latin typeface="Arabic Typesetting" pitchFamily="66" charset="-78"/>
                <a:cs typeface="Arabic Typesetting" pitchFamily="66" charset="-78"/>
              </a:rPr>
              <a:t>وهناك وجهات نظر عديدة تحاول تفسير العلاقة بين الانفعالات التي تظهر نتيجة للظروف الضاغطة والأمراض الجسمية التي تظهر نتيجة لها.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jpg"/>
          <p:cNvPicPr>
            <a:picLocks noGrp="1" noChangeAspect="1"/>
          </p:cNvPicPr>
          <p:nvPr>
            <p:ph sz="quarter" idx="1"/>
          </p:nvPr>
        </p:nvPicPr>
        <p:blipFill>
          <a:blip r:embed="rId2" cstate="print"/>
          <a:stretch>
            <a:fillRect/>
          </a:stretch>
        </p:blipFill>
        <p:spPr>
          <a:xfrm>
            <a:off x="4800600" y="0"/>
            <a:ext cx="4343400" cy="5638800"/>
          </a:xfrm>
        </p:spPr>
      </p:pic>
      <p:pic>
        <p:nvPicPr>
          <p:cNvPr id="1026" name="Picture 2"/>
          <p:cNvPicPr>
            <a:picLocks noChangeAspect="1" noChangeArrowheads="1"/>
          </p:cNvPicPr>
          <p:nvPr/>
        </p:nvPicPr>
        <p:blipFill>
          <a:blip r:embed="rId3" cstate="print"/>
          <a:srcRect/>
          <a:stretch>
            <a:fillRect/>
          </a:stretch>
        </p:blipFill>
        <p:spPr bwMode="auto">
          <a:xfrm>
            <a:off x="0" y="0"/>
            <a:ext cx="4800600" cy="5638800"/>
          </a:xfrm>
          <a:prstGeom prst="rect">
            <a:avLst/>
          </a:prstGeom>
          <a:noFill/>
          <a:ln w="9525">
            <a:noFill/>
            <a:miter lim="800000"/>
            <a:headEnd/>
            <a:tailEnd/>
          </a:ln>
        </p:spPr>
      </p:pic>
      <p:sp>
        <p:nvSpPr>
          <p:cNvPr id="6" name="Rounded Rectangle 5"/>
          <p:cNvSpPr/>
          <p:nvPr/>
        </p:nvSpPr>
        <p:spPr>
          <a:xfrm>
            <a:off x="1828800" y="304800"/>
            <a:ext cx="11430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IQ" dirty="0" smtClean="0"/>
              <a:t>نزلات البرد والرشح </a:t>
            </a:r>
            <a:endParaRPr lang="en-US" dirty="0"/>
          </a:p>
        </p:txBody>
      </p:sp>
      <p:sp>
        <p:nvSpPr>
          <p:cNvPr id="7" name="Rounded Rectangle 6"/>
          <p:cNvSpPr/>
          <p:nvPr/>
        </p:nvSpPr>
        <p:spPr>
          <a:xfrm>
            <a:off x="3352800" y="990600"/>
            <a:ext cx="990600" cy="457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السرطان</a:t>
            </a:r>
            <a:endParaRPr lang="en-US" dirty="0"/>
          </a:p>
        </p:txBody>
      </p:sp>
      <p:sp>
        <p:nvSpPr>
          <p:cNvPr id="8" name="Rounded Rectangle 7"/>
          <p:cNvSpPr/>
          <p:nvPr/>
        </p:nvSpPr>
        <p:spPr>
          <a:xfrm>
            <a:off x="381000" y="914400"/>
            <a:ext cx="11430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أمراض القلب</a:t>
            </a:r>
            <a:endParaRPr lang="en-US" dirty="0"/>
          </a:p>
        </p:txBody>
      </p:sp>
      <p:sp>
        <p:nvSpPr>
          <p:cNvPr id="9" name="Rounded Rectangle 8"/>
          <p:cNvSpPr/>
          <p:nvPr/>
        </p:nvSpPr>
        <p:spPr>
          <a:xfrm>
            <a:off x="3505200" y="2362200"/>
            <a:ext cx="1143000" cy="838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إضطرابات مابعد الصدمة</a:t>
            </a:r>
            <a:endParaRPr lang="en-US" dirty="0"/>
          </a:p>
        </p:txBody>
      </p:sp>
      <p:sp>
        <p:nvSpPr>
          <p:cNvPr id="10" name="Rounded Rectangle 9"/>
          <p:cNvSpPr/>
          <p:nvPr/>
        </p:nvSpPr>
        <p:spPr>
          <a:xfrm>
            <a:off x="3276600" y="4038600"/>
            <a:ext cx="9906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قرحة المعدة</a:t>
            </a:r>
            <a:endParaRPr lang="en-US" dirty="0"/>
          </a:p>
        </p:txBody>
      </p:sp>
      <p:sp>
        <p:nvSpPr>
          <p:cNvPr id="11" name="Rounded Rectangle 10"/>
          <p:cNvSpPr/>
          <p:nvPr/>
        </p:nvSpPr>
        <p:spPr>
          <a:xfrm>
            <a:off x="1905000" y="4648200"/>
            <a:ext cx="914400" cy="533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الكآبة</a:t>
            </a:r>
            <a:endParaRPr lang="en-US" dirty="0"/>
          </a:p>
        </p:txBody>
      </p:sp>
      <p:sp>
        <p:nvSpPr>
          <p:cNvPr id="12" name="Rounded Rectangle 11"/>
          <p:cNvSpPr/>
          <p:nvPr/>
        </p:nvSpPr>
        <p:spPr>
          <a:xfrm>
            <a:off x="304800" y="2667000"/>
            <a:ext cx="838200" cy="457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الربو</a:t>
            </a:r>
            <a:endParaRPr lang="en-US" dirty="0"/>
          </a:p>
        </p:txBody>
      </p:sp>
      <p:sp>
        <p:nvSpPr>
          <p:cNvPr id="13" name="Rounded Rectangle 12"/>
          <p:cNvSpPr/>
          <p:nvPr/>
        </p:nvSpPr>
        <p:spPr>
          <a:xfrm>
            <a:off x="381000" y="3886200"/>
            <a:ext cx="1112519" cy="990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الأمراض الجلدية</a:t>
            </a:r>
          </a:p>
          <a:p>
            <a:pPr algn="ctr"/>
            <a:r>
              <a:rPr lang="ar-IQ" dirty="0" smtClean="0"/>
              <a:t>(مثل الأكزيما)</a:t>
            </a:r>
            <a:endParaRPr lang="en-US" dirty="0"/>
          </a:p>
        </p:txBody>
      </p:sp>
      <p:sp>
        <p:nvSpPr>
          <p:cNvPr id="14" name="Oval 13"/>
          <p:cNvSpPr/>
          <p:nvPr/>
        </p:nvSpPr>
        <p:spPr>
          <a:xfrm>
            <a:off x="1752600" y="1905000"/>
            <a:ext cx="1295400" cy="19050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IQ" dirty="0" smtClean="0"/>
              <a:t>الأمراض التي يسببها الشد النفسي</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048000"/>
          </a:xfrm>
        </p:spPr>
        <p:txBody>
          <a:bodyPr>
            <a:normAutofit/>
          </a:bodyPr>
          <a:lstStyle/>
          <a:p>
            <a:pPr algn="r" rtl="1">
              <a:buNone/>
            </a:pPr>
            <a:r>
              <a:rPr lang="ar-IQ" sz="3200" dirty="0" smtClean="0">
                <a:latin typeface="Arabic Typesetting" pitchFamily="66" charset="-78"/>
                <a:cs typeface="Arabic Typesetting" pitchFamily="66" charset="-78"/>
              </a:rPr>
              <a:t>من جملة وجهات النظر تلك هي وجهة النظر النفسدينامية للأمراض النفسجسمية.</a:t>
            </a:r>
          </a:p>
          <a:p>
            <a:pPr algn="r" rtl="1">
              <a:buNone/>
            </a:pPr>
            <a:r>
              <a:rPr lang="ar-IQ" sz="3200" dirty="0" smtClean="0">
                <a:latin typeface="Arabic Typesetting" pitchFamily="66" charset="-78"/>
                <a:cs typeface="Arabic Typesetting" pitchFamily="66" charset="-78"/>
              </a:rPr>
              <a:t>علي: إذا امكن ان تكلمنا عن وجهة النظر هذه.</a:t>
            </a:r>
          </a:p>
          <a:p>
            <a:pPr algn="r" rtl="1">
              <a:buNone/>
            </a:pPr>
            <a:r>
              <a:rPr lang="ar-IQ" sz="3200" dirty="0" smtClean="0">
                <a:latin typeface="Arabic Typesetting" pitchFamily="66" charset="-78"/>
                <a:cs typeface="Arabic Typesetting" pitchFamily="66" charset="-78"/>
              </a:rPr>
              <a:t>محمد: تحاول وجهة النظر هذه الإجابة على بعض التساؤلات منها: </a:t>
            </a:r>
          </a:p>
          <a:p>
            <a:pPr algn="r" rtl="1">
              <a:buNone/>
            </a:pPr>
            <a:endParaRPr lang="ar-IQ" sz="3200" dirty="0" smtClean="0">
              <a:latin typeface="Arabic Typesetting" pitchFamily="66" charset="-78"/>
              <a:cs typeface="Arabic Typesetting" pitchFamily="66" charset="-78"/>
            </a:endParaRPr>
          </a:p>
          <a:p>
            <a:pPr algn="r" rtl="1">
              <a:buNone/>
            </a:pPr>
            <a:endParaRPr lang="en-US" sz="3200" dirty="0" smtClean="0">
              <a:latin typeface="Arabic Typesetting" pitchFamily="66" charset="-78"/>
              <a:cs typeface="Arabic Typesetting" pitchFamily="66" charset="-78"/>
            </a:endParaRPr>
          </a:p>
          <a:p>
            <a:pPr algn="r" rtl="1">
              <a:buNone/>
            </a:pP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733800"/>
          </a:xfrm>
        </p:spPr>
        <p:txBody>
          <a:bodyPr>
            <a:normAutofit/>
          </a:bodyPr>
          <a:lstStyle/>
          <a:p>
            <a:pPr algn="just" rtl="1"/>
            <a:r>
              <a:rPr lang="ar-IQ" sz="3200" dirty="0" smtClean="0">
                <a:latin typeface="Arabic Typesetting" pitchFamily="66" charset="-78"/>
                <a:cs typeface="Arabic Typesetting" pitchFamily="66" charset="-78"/>
              </a:rPr>
              <a:t>لماذا يؤدي التعرض إلى مثيرات نفسية معينة أحيانا إلى الإصابة بالأمراض الجسمية؟ </a:t>
            </a:r>
          </a:p>
          <a:p>
            <a:pPr algn="just" rtl="1"/>
            <a:r>
              <a:rPr lang="ar-IQ" sz="3200" dirty="0" smtClean="0">
                <a:latin typeface="Arabic Typesetting" pitchFamily="66" charset="-78"/>
                <a:cs typeface="Arabic Typesetting" pitchFamily="66" charset="-78"/>
              </a:rPr>
              <a:t>وفي أحيان أخرى يؤدي التعرض إلى هذه المثيرات إلى الاضطرابات السلوكية؟ </a:t>
            </a:r>
          </a:p>
          <a:p>
            <a:pPr algn="just" rtl="1"/>
            <a:r>
              <a:rPr lang="ar-IQ" sz="3200" dirty="0" smtClean="0">
                <a:latin typeface="Arabic Typesetting" pitchFamily="66" charset="-78"/>
                <a:cs typeface="Arabic Typesetting" pitchFamily="66" charset="-78"/>
              </a:rPr>
              <a:t>وأحيانا أخرى لا تترك هذه المثيرات أية آثار معوقة على الإنسان؟ </a:t>
            </a:r>
          </a:p>
          <a:p>
            <a:pPr algn="just" rtl="1">
              <a:buNone/>
            </a:pPr>
            <a:r>
              <a:rPr lang="ar-IQ" sz="3200" dirty="0" smtClean="0">
                <a:latin typeface="Arabic Typesetting" pitchFamily="66" charset="-78"/>
                <a:cs typeface="Arabic Typesetting" pitchFamily="66" charset="-78"/>
              </a:rPr>
              <a:t>حاول بانسُن </a:t>
            </a:r>
            <a:r>
              <a:rPr lang="en-US" sz="3200" dirty="0" smtClean="0">
                <a:latin typeface="Arabic Typesetting" pitchFamily="66" charset="-78"/>
                <a:cs typeface="Arabic Typesetting" pitchFamily="66" charset="-78"/>
              </a:rPr>
              <a:t>Bahnson</a:t>
            </a:r>
            <a:r>
              <a:rPr lang="ar-IQ" sz="3200" dirty="0" smtClean="0">
                <a:latin typeface="Arabic Typesetting" pitchFamily="66" charset="-78"/>
                <a:cs typeface="Arabic Typesetting" pitchFamily="66" charset="-78"/>
              </a:rPr>
              <a:t> الإجابة على هذه الأسئلة من خلال قيامه بالعديد من البحوث على مرضى السرطان، وتعتبر هذه البحوث مثالا على المنهج النفسدينامي. </a:t>
            </a:r>
            <a:endParaRPr lang="en-US" sz="3200" dirty="0">
              <a:latin typeface="Arabic Typesetting" pitchFamily="66" charset="-78"/>
              <a:cs typeface="Arabic Typesetting" pitchFamily="66"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3962400"/>
          </a:xfrm>
        </p:spPr>
        <p:txBody>
          <a:bodyPr>
            <a:normAutofit/>
          </a:bodyPr>
          <a:lstStyle/>
          <a:p>
            <a:pPr algn="just" rtl="1">
              <a:buNone/>
            </a:pPr>
            <a:r>
              <a:rPr lang="ar-IQ" sz="3600" dirty="0" smtClean="0">
                <a:latin typeface="Arabic Typesetting" pitchFamily="66" charset="-78"/>
                <a:cs typeface="Arabic Typesetting" pitchFamily="66" charset="-78"/>
              </a:rPr>
              <a:t>علي: وشنو وجهة نظر بانسن في هذا الموضوع؟</a:t>
            </a:r>
          </a:p>
          <a:p>
            <a:pPr algn="just" rtl="1">
              <a:buNone/>
            </a:pPr>
            <a:r>
              <a:rPr lang="ar-IQ" sz="3600" dirty="0" smtClean="0">
                <a:latin typeface="Arabic Typesetting" pitchFamily="66" charset="-78"/>
                <a:cs typeface="Arabic Typesetting" pitchFamily="66" charset="-78"/>
              </a:rPr>
              <a:t>محمد: تستند وجهة نظر بانسن على الافتراضات التالية: </a:t>
            </a:r>
            <a:endParaRPr lang="en-US" sz="3600" dirty="0" smtClean="0">
              <a:latin typeface="Arabic Typesetting" pitchFamily="66" charset="-78"/>
              <a:cs typeface="Arabic Typesetting" pitchFamily="66" charset="-78"/>
            </a:endParaRPr>
          </a:p>
          <a:p>
            <a:pPr algn="just" rtl="1">
              <a:buNone/>
            </a:pPr>
            <a:r>
              <a:rPr lang="ar-IQ" sz="3600" dirty="0" smtClean="0">
                <a:latin typeface="Arabic Typesetting" pitchFamily="66" charset="-78"/>
                <a:cs typeface="Arabic Typesetting" pitchFamily="66" charset="-78"/>
              </a:rPr>
              <a:t>أولا: مواقف الصراع اللاشعوري والتي تتولد داخليا يمكن ان تستثار بواسطة مثير خارجي ـ عادة مثير رمزي ـ مما يولد حالة من القلق أو الاكتئاب. وهذا الشعور بالكآبة أو القلق يتغاير مع قوة وشدة الدوافع والحاجات المحبطة والقوة الكابتة المضادة لها.</a:t>
            </a:r>
          </a:p>
          <a:p>
            <a:pPr algn="just" rtl="1">
              <a:buNone/>
            </a:pPr>
            <a:endParaRPr lang="ar-IQ"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038600"/>
          </a:xfrm>
        </p:spPr>
        <p:txBody>
          <a:bodyPr>
            <a:normAutofit/>
          </a:bodyPr>
          <a:lstStyle/>
          <a:p>
            <a:pPr algn="just" rtl="1">
              <a:buNone/>
            </a:pPr>
            <a:r>
              <a:rPr lang="ar-IQ" sz="3200" dirty="0" smtClean="0">
                <a:latin typeface="Arabic Typesetting" pitchFamily="66" charset="-78"/>
                <a:cs typeface="Arabic Typesetting" pitchFamily="66" charset="-78"/>
              </a:rPr>
              <a:t>علي: ممكن توضح كلامك هذا اذا سمحت؟</a:t>
            </a:r>
          </a:p>
          <a:p>
            <a:pPr algn="just" rtl="1">
              <a:buNone/>
            </a:pPr>
            <a:r>
              <a:rPr lang="ar-IQ" sz="3200" dirty="0" smtClean="0">
                <a:latin typeface="Arabic Typesetting" pitchFamily="66" charset="-78"/>
                <a:cs typeface="Arabic Typesetting" pitchFamily="66" charset="-78"/>
              </a:rPr>
              <a:t>محمد: نعم. ذكرنا سابقاً ان الافكار غير المقبولة يمكن كبتها في اللاشعور لكن الانفعالات المصاحبة لها تبقى في الشعور لذلك نشعر بالقلق غير المفهوم والغامض بالنسبة لنا، تتذكر؟</a:t>
            </a:r>
          </a:p>
          <a:p>
            <a:pPr algn="just" rtl="1">
              <a:buNone/>
            </a:pPr>
            <a:r>
              <a:rPr lang="ar-IQ" sz="3200" dirty="0" smtClean="0">
                <a:latin typeface="Arabic Typesetting" pitchFamily="66" charset="-78"/>
                <a:cs typeface="Arabic Typesetting" pitchFamily="66" charset="-78"/>
              </a:rPr>
              <a:t>علي: نعم</a:t>
            </a:r>
          </a:p>
          <a:p>
            <a:pPr algn="just" rtl="1">
              <a:buNone/>
            </a:pPr>
            <a:r>
              <a:rPr lang="ar-IQ" sz="3200" dirty="0" smtClean="0">
                <a:latin typeface="Arabic Typesetting" pitchFamily="66" charset="-78"/>
                <a:cs typeface="Arabic Typesetting" pitchFamily="66" charset="-78"/>
              </a:rPr>
              <a:t>محمد: لذلك يمكن لرمز معين في البيئة ان يثير هذه الانفعالات ويهيجها في داخلنا. قوة الاحساس بالقلق او الكآبة هنا تختلف بحسب قوة الفكرة المكبوتة والقوى الكابتة.</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399</TotalTime>
  <Words>1375</Words>
  <Application>Microsoft Office PowerPoint</Application>
  <PresentationFormat>On-screen Show (4:3)</PresentationFormat>
  <Paragraphs>73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الاستجابة المضطربة للمواقف الضاغطة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الاستجابة المضطربة للمواقف الضاغطة </dc:title>
  <dc:creator>Rifaat Jasseem</dc:creator>
  <cp:lastModifiedBy>Rifaat Jasseem</cp:lastModifiedBy>
  <cp:revision>20</cp:revision>
  <dcterms:created xsi:type="dcterms:W3CDTF">2006-08-16T00:00:00Z</dcterms:created>
  <dcterms:modified xsi:type="dcterms:W3CDTF">2021-07-10T07:37:48Z</dcterms:modified>
</cp:coreProperties>
</file>